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77" r:id="rId5"/>
    <p:sldId id="278" r:id="rId6"/>
    <p:sldId id="262" r:id="rId7"/>
    <p:sldId id="269" r:id="rId8"/>
    <p:sldId id="271" r:id="rId9"/>
    <p:sldId id="279" r:id="rId10"/>
    <p:sldId id="273" r:id="rId11"/>
    <p:sldId id="275" r:id="rId12"/>
    <p:sldId id="274" r:id="rId13"/>
    <p:sldId id="276" r:id="rId14"/>
    <p:sldId id="26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42F8B6-DB0A-4373-A2ED-7A8A28569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709F3F-FD59-4CCB-8BF1-18CD59DAB1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C45205-F985-4D95-9D2F-7CB0D0BD1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5D0179-08F8-4753-9DCE-E0B44CEA7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0CCDEE-7287-4629-B5E8-365505923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21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EBDA3C-E3DF-4055-A772-BC9C031CE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82F478B-E060-4BEF-8DE3-74626E912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676AF5-B850-46E0-B891-73CAD7F0E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2350B6-CAC1-4FD1-A793-E652CC69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6B7584-E835-49BA-A6C0-F71CA8A7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764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3997981-2B93-4542-9FDF-B8DF49284A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302CFC-21E8-4BED-AECB-5219E7DBF8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B1F8C7-8D0D-4A89-87B7-E081FB883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0300E9-1682-4CF6-88E2-FB346521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7E51BC-5ACF-4C3F-B68F-F8907E5A9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630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62C431-1B10-410C-BD57-043BE6CB4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DBCA16-5BB8-42B0-B676-3B5205E8F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DDAA3D-F85E-46CC-841C-0E82FB4C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446633-579E-40D3-AD28-9348AEC07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4C88CA-CB87-4776-A7BA-B7275C597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207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7A1D3-8BB3-4E2C-BA12-DC290EC36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C2CE89-42B1-4DDD-9B49-EF107CCC2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278146-A1E4-4E87-976A-6BE326945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B129C-9CAB-4007-BDE4-9374F86E0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0CC66D-A69D-424A-B164-CBD076962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0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65E0B0-6E1A-4EBB-B096-6FB1218AF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561FB0-D4F4-4600-9E36-E9BB63F480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C59E25-8AE8-460A-A536-CFF7551A1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23887B-4A63-4902-B844-AFEADB3C9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CEA23F-9DA5-40AE-87FD-F3BDD0788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AFF14F-CA0A-4157-B130-01E44EAC2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945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D0CB99-708C-4146-B635-9822B2044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3DAF6C-7631-4169-8091-6849EA97A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921129-494B-4276-B869-771494F39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318E5D3-6751-48F6-A051-80D27123B1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6835B5E-6DA5-4D89-90F2-001E76521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D0CB8EC-6BB5-4DE5-843D-73ECBE71D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B07187-DFD1-4728-B669-32AD4C8CB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1AEB374-00D0-4F00-987A-6739B3C17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35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0C5F5-9E7D-4F6D-A3A2-EE88AAC89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6F80BC3-C618-48DE-97EC-5DCFAA02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0BAB6F9-8DE6-4751-8DCE-D17F3B725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0A3356E-BD7F-4317-8C22-072D1CB5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831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C0B3ADC-5E36-4E2F-8FDC-5A56BD24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E091EAF-16F2-410F-AB2E-AA55AE21E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0BFE08-3055-4468-8289-1E442901D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947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0D9554-47A8-4E3E-A1FA-7F139F33E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18F9E3-D5A7-452E-964A-FC6337E56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9D41A8-E276-4353-A3CF-7E2AD1786D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83ED00-23F8-46A1-AE0B-EA9181D2C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AF4D0F-F32A-4491-89E1-0763C9D7D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162270-B3EB-4BEB-98E8-379645FDB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267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0842E-AEA0-4FD2-BBEA-0F7A806A8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58AF0AE-3569-4B4E-9DB8-EA4B22A901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642D83-6257-469C-B8CB-5D78A19B3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2527ED-6DC7-4FDC-BFA4-8CDBB6CB9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668730-1026-4A8B-939D-4082A376C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1EE928-219C-4E9F-9C99-1E27E5D9F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708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028CB-FF3A-4878-9D37-8EE48579D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0B9622-22A6-462D-972A-FB1D5C7E4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985184-29FE-40F0-BE3F-9B682D2A0D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B1589-C276-42AB-B69E-8737533902CB}" type="datetimeFigureOut">
              <a:rPr lang="ru-RU" smtClean="0"/>
              <a:t>16.05.2025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02B0F8-D41D-49E0-B0DB-4D6E46B6E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218940-884E-441E-BD2E-FA62BEBBF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9818-6CB9-4477-ABB7-F508AB265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46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gidroingeo@exat.uz" TargetMode="External"/><Relationship Id="rId3" Type="http://schemas.openxmlformats.org/officeDocument/2006/relationships/image" Target="../media/image20.jpeg"/><Relationship Id="rId7" Type="http://schemas.openxmlformats.org/officeDocument/2006/relationships/hyperlink" Target="https://t.me/hydroengeo/3044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hyperlink" Target="https://hydroengeo.uz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6AFE63-2797-4E94-8631-D5A4EE318F1B}"/>
              </a:ext>
            </a:extLst>
          </p:cNvPr>
          <p:cNvSpPr txBox="1"/>
          <p:nvPr/>
        </p:nvSpPr>
        <p:spPr>
          <a:xfrm>
            <a:off x="608621" y="2769699"/>
            <a:ext cx="1097475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ГИДРОИНГЕО</a:t>
            </a:r>
            <a:r>
              <a:rPr lang="uz-Latn-U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институт</a:t>
            </a:r>
            <a:r>
              <a:rPr lang="uz-Cyrl-U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нинг</a:t>
            </a:r>
            <a:r>
              <a:rPr lang="uz-Cyrl-U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совғалар бериш ва олиш,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бизнес-тадбирларни ташкил этиш ва иштирок этиш, вакиллик харажатларини амалга ошириш бў</a:t>
            </a:r>
            <a:r>
              <a:rPr lang="uz-Cyrl-U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йича </a:t>
            </a:r>
            <a:br>
              <a:rPr lang="uz-Cyrl-U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z-Cyrl-U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СИЁСАТИ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390259C6-1BD8-4FD9-A54D-DCFB6AD22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536" y="4982964"/>
            <a:ext cx="3299127" cy="185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1036E5-63C0-40D5-9040-6B48CC2FD7B4}"/>
              </a:ext>
            </a:extLst>
          </p:cNvPr>
          <p:cNvSpPr txBox="1"/>
          <p:nvPr/>
        </p:nvSpPr>
        <p:spPr>
          <a:xfrm>
            <a:off x="8284250" y="6224337"/>
            <a:ext cx="3299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Cyrl-U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Маърузачи: С.Э.Махсуддинов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028317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6650163-10F3-4EB0-9164-5E04BD5C0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66" y="130630"/>
            <a:ext cx="11926388" cy="6531428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spcAft>
                <a:spcPts val="800"/>
              </a:spcAft>
              <a:buNone/>
            </a:pP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ҳомийлик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фаолиятининг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шаффоф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самарали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жараёнини</a:t>
            </a: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таъминлаш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Қонунчилик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белгиланган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ҳолатларда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ҳомийлик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ёрдамини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кўрсатиши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мумкин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Бундай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амалга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ошириш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МТ га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йўл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қўймаслик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маблағларни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Ўз.Рес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қонунчилиги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шартномада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кўрсатилган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мақсадларга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самарали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мақсадли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йўналтирилишини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таъминлаш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бўйича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барча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чора-тадбирлар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амалга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оширилади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Институт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томонидан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қилинаётган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ҳомийлик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яширин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мукофот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тарзида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бўлмаслиги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алоҳида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ходимлар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томонидан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олувчи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қилувчи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ҳомий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унинг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яқин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қариндошлари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уларга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алоқадор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шахслар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шунингдек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қилувчи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ҳомийда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уларга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нисбатан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шахсий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манфаатдорлиги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бўлган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шахслар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фойдасига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қарор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қилинишига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таъсир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кўрсатмаслиги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лозим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томонидан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ҳомийлик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ёрдамини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беришда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олишда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қуйидаги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талаблар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бажарилиши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лозим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en-US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айрия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олувчи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қилувчи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ҳомий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шартнома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тузиш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ҳомийлик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ёрдамини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ундан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фойдаланиш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мақсадлари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шакллари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ёрдамнинг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умумий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ми</a:t>
            </a:r>
            <a:r>
              <a:rPr lang="uz-Cyrl-UZ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қдори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олувчи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ҳомий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олдида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келиб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тушган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ёрдамдан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мақсадли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фойдаланиш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тўғрисида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ҳисоб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усули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белгилаб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қўйилиши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лозим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бундай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шартномага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корруп</a:t>
            </a:r>
            <a:r>
              <a:rPr lang="uz-Cyrl-UZ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ияга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қарши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шартларни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киритиш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20000"/>
              </a:lnSpc>
              <a:spcAft>
                <a:spcPts val="800"/>
              </a:spcAft>
              <a:buNone/>
            </a:pPr>
            <a:r>
              <a:rPr lang="uz-Cyrl-UZ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Интернет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тармоғидаги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расмий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веб-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сайтида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берилган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олинган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ҳомийлик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ёрдамига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доир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ахборотни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жойлаштириш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Хайрия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ҳомилийлик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фаолияти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алоҳида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мазкур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соҳадаги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ички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меъёрий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ҳужжат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сиёсат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тартибга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солинади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4145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9156534-6761-485A-B5EB-FCAAB379E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37" y="356589"/>
            <a:ext cx="11468725" cy="589431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ККК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тизими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самарадорлиги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корруп</a:t>
            </a:r>
            <a:r>
              <a:rPr lang="uz-Cyrl-UZ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иявий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хавф-хатарлар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мавжуд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маслиги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ККК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тизимини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ички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аудитини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ўтказиш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жумладан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бўлинмаларда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белгиланган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талаблар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тартиб-таомилларга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риоя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тилишини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назорат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орқали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текширилади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z-Cyrl-U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ККК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тизимини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мониторинг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назорат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тадбирлари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якунлари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натижалари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корруп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ияга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қарши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курашиш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тизимининг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ҳолати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ҳақидаги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ҳисоботларида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акс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ттирилади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Ҳисоботларни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шакллантириш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тақдим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тиш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тартиби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ККК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тизимининг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ҳолати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ҳақидаги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ҳисоботларини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шакллантириш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тақдим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тиш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бўйича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ички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идоравий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ҳужжатда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мустаҳкамлаб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қўйилади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Институтнинг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корруп</a:t>
            </a:r>
            <a:r>
              <a:rPr lang="uz-Cyrl-UZ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ияга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қарши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талаблари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тартиб-таомилларига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риоя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қилиш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ҳар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бир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ходимнинг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ўз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лавозим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мажбуриятларини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бажариш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доирасидаги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мажбурияти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ҳисобланади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Ходимлар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мазкур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Сиёсат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Институтнинг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бошқа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ички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ҳужжатларида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белгилаб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қўйилган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ККК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масалаларига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оид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талаблар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тартиб-таомилларни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бузганлиги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учун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шахсан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жавобгар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бўлади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Корруп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ияга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нисбатан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муросасизлик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тоқа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тс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излик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тамойилини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ҳисобга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олган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ҳолда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Институтда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ходимлар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томонидан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корруп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иявий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ҳаракатлар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содир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тилганлигига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доир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ҳар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бир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асосли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гумон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бўйича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Институт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бўлинмаларда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хизмат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текширувларини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ўтказиш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бўйича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регламент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бошқа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ички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ҳужжатларда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кўзда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тутилган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тартибда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ҳамда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Ўзбекистон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Республикаси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қонунчилиги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талабларига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мувофиқ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хизмат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текшируви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ўтказилади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94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91AEF6-3626-4D4B-B787-723C53AFD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49902"/>
            <a:ext cx="9514662" cy="6550701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Корруп</a:t>
            </a:r>
            <a:r>
              <a:rPr lang="uz-Cyrl-U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ияга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нисбатан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муросасизлик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тоқа</a:t>
            </a:r>
            <a:r>
              <a:rPr lang="uz-Cyrl-U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тс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излик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тамойилига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амал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қилган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ҳолда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барча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ходимларига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бевосита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билвосита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шахсан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воситачилар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орқали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қандай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корруп</a:t>
            </a:r>
            <a:r>
              <a:rPr lang="uz-Cyrl-U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иявий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ҳаракатларда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иштирок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тиш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қатъиян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ман </a:t>
            </a:r>
            <a:r>
              <a:rPr lang="uz-Cyrl-U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тилади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яъни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мансаб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мавқеидан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ноқонуний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фойдаланиш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шунингдек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мавқеи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ваколатларини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суиистеъмол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мақсадида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қандай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шахслардан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ноқонуний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фойда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талаб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сўраб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сўраш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розилик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шунингдек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ходим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томонидан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ўз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лавозим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мавқеидан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қонуний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манфаатларига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равишда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жумладан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ўзи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учинчи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шахслар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ноқонуний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фойда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мақсадида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ноқонуний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фойдаланиш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мансабдор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қандай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унинг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ҳаракатларига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таъсир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ўтказиш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ҳарака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тс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излигини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таъминлаш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манфаатлари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йўлида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ноқонуний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афзалликларни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қўлга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киритиш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мақсадида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лавозим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мажбуриятларини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ноқонуний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тарзда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бажаришга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ундаш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ноқонуний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фойда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(пора,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порахўрлик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)ни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таклиф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ваъда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бунга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ижозат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тақдим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расмиятчиликларни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соддалаштириш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тўловлар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ундириш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амалга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ошириш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порахўрлик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тижорий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порага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воситачилик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жумладан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олувчига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ноқонуний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фойдани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топшириш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олувчи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берувчига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улар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ўртасида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ноқонуний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фойдани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бўйича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келишувга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ришишда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ходимларининг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корруп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ия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белгилари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мавжуд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бўлган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содир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жумладан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МТ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ҳолатлари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юзага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келишига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қилувчи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ҳаракатлари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ҳарака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тс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излиги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122" name="Picture 2" descr="Нет коррупции - Карточка участника">
            <a:extLst>
              <a:ext uri="{FF2B5EF4-FFF2-40B4-BE49-F238E27FC236}">
                <a16:creationId xmlns:a16="http://schemas.microsoft.com/office/drawing/2014/main" id="{E23756B8-3E15-45CA-B386-FE56D3ED8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5" t="4407" r="6266" b="6785"/>
          <a:stretch/>
        </p:blipFill>
        <p:spPr bwMode="auto">
          <a:xfrm>
            <a:off x="9514661" y="865680"/>
            <a:ext cx="2677339" cy="382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Обложка для удостоверения Узб купить по низким ценам в интернет-магазине  Uzum (843018)">
            <a:extLst>
              <a:ext uri="{FF2B5EF4-FFF2-40B4-BE49-F238E27FC236}">
                <a16:creationId xmlns:a16="http://schemas.microsoft.com/office/drawing/2014/main" id="{AF030622-8D66-4D3D-903C-E017B3B602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0" t="20986" r="9979" b="27366"/>
          <a:stretch/>
        </p:blipFill>
        <p:spPr bwMode="auto">
          <a:xfrm>
            <a:off x="9998440" y="1828429"/>
            <a:ext cx="1588957" cy="93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643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F06DD-554C-40B3-8E02-C3D4B43F5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7591" y="260194"/>
            <a:ext cx="6756817" cy="504305"/>
          </a:xfrm>
        </p:spPr>
        <p:txBody>
          <a:bodyPr/>
          <a:lstStyle/>
          <a:p>
            <a:pPr algn="ctr"/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Корруп</a:t>
            </a:r>
            <a:r>
              <a:rPr lang="uz-Cyrl-U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явий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ҳаракатларга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доир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хабарлар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3FE788-F766-426E-AF72-DF7FAA259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785" y="996846"/>
            <a:ext cx="11542427" cy="586115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Институт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ходимларининг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ҳаракатлари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қонунийлиги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одоб-ахлоқ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қоидаларига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мослиги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юзасидан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шубҳа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корруп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иявий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ҳаракатлар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қонунбузарликлар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боғлиқ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тахминлар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содир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тилганлигига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оид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асосли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гумонлар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юзага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келган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тақдирда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улар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ҳақида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қуйидаги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алоқа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каналлари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орқали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маълум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мумкин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/>
          </a:p>
        </p:txBody>
      </p:sp>
      <p:pic>
        <p:nvPicPr>
          <p:cNvPr id="1028" name="Picture 4" descr="Телефон доверия">
            <a:extLst>
              <a:ext uri="{FF2B5EF4-FFF2-40B4-BE49-F238E27FC236}">
                <a16:creationId xmlns:a16="http://schemas.microsoft.com/office/drawing/2014/main" id="{D6FE3899-C78A-4C6F-AD49-BC0AD20F0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555" y="1939912"/>
            <a:ext cx="1136443" cy="78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качать картинки Электронная почта, стоковые фото ...">
            <a:extLst>
              <a:ext uri="{FF2B5EF4-FFF2-40B4-BE49-F238E27FC236}">
                <a16:creationId xmlns:a16="http://schemas.microsoft.com/office/drawing/2014/main" id="{DAA13448-1D52-4F95-8A03-263935168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416" y="2022964"/>
            <a:ext cx="722674" cy="68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27EDBEBC-DFAA-46AE-9135-DE0016678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954" y="3924916"/>
            <a:ext cx="716693" cy="67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Graffiti dedicated to corruption appears in Tashkent (video) | Qalampir.uz">
            <a:extLst>
              <a:ext uri="{FF2B5EF4-FFF2-40B4-BE49-F238E27FC236}">
                <a16:creationId xmlns:a16="http://schemas.microsoft.com/office/drawing/2014/main" id="{9D3C00AD-3806-4420-880B-8A4AE32EED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9" r="15770"/>
          <a:stretch/>
        </p:blipFill>
        <p:spPr bwMode="auto">
          <a:xfrm>
            <a:off x="8064039" y="2133600"/>
            <a:ext cx="3648895" cy="246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ositive Green Stock Illustrations – 64,091 Positive Green Stock  Illustrations, Vectors &amp; Clipart - Dreamstime">
            <a:extLst>
              <a:ext uri="{FF2B5EF4-FFF2-40B4-BE49-F238E27FC236}">
                <a16:creationId xmlns:a16="http://schemas.microsoft.com/office/drawing/2014/main" id="{4BE7B43D-20BC-4AC0-BD9E-8F5BCDCF9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0548" y="4882734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07A5CF3-F3C5-40AE-AACA-7CF9EB4660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240749"/>
              </p:ext>
            </p:extLst>
          </p:nvPr>
        </p:nvGraphicFramePr>
        <p:xfrm>
          <a:off x="404478" y="2796466"/>
          <a:ext cx="7505284" cy="38013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6464">
                  <a:extLst>
                    <a:ext uri="{9D8B030D-6E8A-4147-A177-3AD203B41FA5}">
                      <a16:colId xmlns:a16="http://schemas.microsoft.com/office/drawing/2014/main" val="1101940533"/>
                    </a:ext>
                  </a:extLst>
                </a:gridCol>
                <a:gridCol w="3109365">
                  <a:extLst>
                    <a:ext uri="{9D8B030D-6E8A-4147-A177-3AD203B41FA5}">
                      <a16:colId xmlns:a16="http://schemas.microsoft.com/office/drawing/2014/main" val="2578238954"/>
                    </a:ext>
                  </a:extLst>
                </a:gridCol>
                <a:gridCol w="1929455">
                  <a:extLst>
                    <a:ext uri="{9D8B030D-6E8A-4147-A177-3AD203B41FA5}">
                      <a16:colId xmlns:a16="http://schemas.microsoft.com/office/drawing/2014/main" val="896203894"/>
                    </a:ext>
                  </a:extLst>
                </a:gridCol>
              </a:tblGrid>
              <a:tr h="5955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 dirty="0">
                          <a:effectLst/>
                        </a:rPr>
                        <a:t>Телеграм месенжеридаги алоқа канали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u="sng" kern="100" dirty="0">
                          <a:effectLst/>
                          <a:hlinkClick r:id="rId7"/>
                        </a:rPr>
                        <a:t>https://t.me/hydroengeo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2022 йил октябрь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extLst>
                  <a:ext uri="{0D108BD9-81ED-4DB2-BD59-A6C34878D82A}">
                    <a16:rowId xmlns:a16="http://schemas.microsoft.com/office/drawing/2014/main" val="1037181257"/>
                  </a:ext>
                </a:extLst>
              </a:tr>
              <a:tr h="246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Ишонч телефони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71-209-10-79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2022 йил октябрь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extLst>
                  <a:ext uri="{0D108BD9-81ED-4DB2-BD59-A6C34878D82A}">
                    <a16:rowId xmlns:a16="http://schemas.microsoft.com/office/drawing/2014/main" val="4136737993"/>
                  </a:ext>
                </a:extLst>
              </a:tr>
              <a:tr h="246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100">
                          <a:effectLst/>
                        </a:rPr>
                        <a:t>Электрон почта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u="sng" kern="100">
                          <a:effectLst/>
                          <a:hlinkClick r:id="rId8"/>
                        </a:rPr>
                        <a:t>gidroingeo@exat.uz</a:t>
                      </a:r>
                      <a:r>
                        <a:rPr lang="uz-Cyrl-UZ" sz="1300" kern="100">
                          <a:effectLst/>
                        </a:rPr>
                        <a:t> 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2022 йил октябрь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extLst>
                  <a:ext uri="{0D108BD9-81ED-4DB2-BD59-A6C34878D82A}">
                    <a16:rowId xmlns:a16="http://schemas.microsoft.com/office/drawing/2014/main" val="371511802"/>
                  </a:ext>
                </a:extLst>
              </a:tr>
              <a:tr h="5036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Расмий веб-сайтдаги алоқа канали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u="sng" kern="100" dirty="0">
                          <a:effectLst/>
                          <a:hlinkClick r:id="rId9"/>
                        </a:rPr>
                        <a:t>https://hydroengeo.uz/</a:t>
                      </a:r>
                      <a:r>
                        <a:rPr lang="uz-Cyrl-UZ" sz="1300" kern="100" dirty="0">
                          <a:effectLst/>
                        </a:rPr>
                        <a:t> 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2010 йил декабрь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extLst>
                  <a:ext uri="{0D108BD9-81ED-4DB2-BD59-A6C34878D82A}">
                    <a16:rowId xmlns:a16="http://schemas.microsoft.com/office/drawing/2014/main" val="372584319"/>
                  </a:ext>
                </a:extLst>
              </a:tr>
              <a:tr h="10187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Коррупцияга қарши курашиш бўлими алоқа канали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https://dev.hydroengeo.dynamicsoft.uz/ru/anti-corruption</a:t>
                      </a:r>
                      <a:endParaRPr lang="ru-RU" sz="1000" kern="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71-209-10-79</a:t>
                      </a:r>
                      <a:endParaRPr lang="ru-RU" sz="1000" kern="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90-822-24-62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2022 йил октябрь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extLst>
                  <a:ext uri="{0D108BD9-81ED-4DB2-BD59-A6C34878D82A}">
                    <a16:rowId xmlns:a16="http://schemas.microsoft.com/office/drawing/2014/main" val="1475269497"/>
                  </a:ext>
                </a:extLst>
              </a:tr>
              <a:tr h="5955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ГИДРОИНГЕО нинг</a:t>
                      </a:r>
                      <a:endParaRPr lang="ru-RU" sz="1000" kern="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 Одоб-аҳлоқ комиссияси 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100">
                          <a:effectLst/>
                        </a:rPr>
                        <a:t>100164,Toshkent shahri Mirzo Ulug‘bek tumani, Olimlar ko‘chasi 64 uy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2022 йил октябрь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extLst>
                  <a:ext uri="{0D108BD9-81ED-4DB2-BD59-A6C34878D82A}">
                    <a16:rowId xmlns:a16="http://schemas.microsoft.com/office/drawing/2014/main" val="2773961314"/>
                  </a:ext>
                </a:extLst>
              </a:tr>
              <a:tr h="5955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>
                          <a:effectLst/>
                        </a:rPr>
                        <a:t>Почта 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100">
                          <a:effectLst/>
                        </a:rPr>
                        <a:t>100164,Toshkent shahri Mirzo Ulug‘bek tumani, Olimlar ko‘chasi 64 uy</a:t>
                      </a:r>
                      <a:endParaRPr lang="ru-RU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300" kern="0" dirty="0">
                          <a:effectLst/>
                        </a:rPr>
                        <a:t>2022 йил октябрь</a:t>
                      </a:r>
                      <a:endParaRPr lang="ru-RU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51" marR="62951" marT="0" marB="0" anchor="ctr"/>
                </a:tc>
                <a:extLst>
                  <a:ext uri="{0D108BD9-81ED-4DB2-BD59-A6C34878D82A}">
                    <a16:rowId xmlns:a16="http://schemas.microsoft.com/office/drawing/2014/main" val="2315270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7734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D02293-BE6A-4489-B239-B57DB680EBB5}"/>
              </a:ext>
            </a:extLst>
          </p:cNvPr>
          <p:cNvSpPr txBox="1"/>
          <p:nvPr/>
        </p:nvSpPr>
        <p:spPr>
          <a:xfrm>
            <a:off x="3049250" y="692259"/>
            <a:ext cx="6093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Эътиборингиз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рахмат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VIP-подарок: выбираем презент для руководителя - Бизнес подарки от DARWELL  во Владивостоке, деловые бизнес-подарки, VIP подарки, деловые бизнес  сувениры, подарки оригинальные клиентам, партнерам по бизнесу">
            <a:extLst>
              <a:ext uri="{FF2B5EF4-FFF2-40B4-BE49-F238E27FC236}">
                <a16:creationId xmlns:a16="http://schemas.microsoft.com/office/drawing/2014/main" id="{CFDFBF7F-98E6-406E-897C-98EB55DF9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3" y="2800784"/>
            <a:ext cx="3773982" cy="307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дарочная корзина «Подарок Боссу» — магазин подарков Макс-ГИФТ">
            <a:extLst>
              <a:ext uri="{FF2B5EF4-FFF2-40B4-BE49-F238E27FC236}">
                <a16:creationId xmlns:a16="http://schemas.microsoft.com/office/drawing/2014/main" id="{1078EF43-87B8-4CDD-AEB0-5754E03CD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802" y="2316299"/>
            <a:ext cx="4044396" cy="404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одарки на 70 лет мужчине руководителю 43 фото">
            <a:extLst>
              <a:ext uri="{FF2B5EF4-FFF2-40B4-BE49-F238E27FC236}">
                <a16:creationId xmlns:a16="http://schemas.microsoft.com/office/drawing/2014/main" id="{3E93A4F9-8356-4D0A-BE6F-AD7833407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410" y="2800784"/>
            <a:ext cx="3606467" cy="307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38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Бесплатный Фотография партия девушка с рождественских подарков">
            <a:extLst>
              <a:ext uri="{FF2B5EF4-FFF2-40B4-BE49-F238E27FC236}">
                <a16:creationId xmlns:a16="http://schemas.microsoft.com/office/drawing/2014/main" id="{B2186329-FEBE-4103-8E75-210B06965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4214"/>
            <a:ext cx="3850807" cy="575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7D57B7-E968-45B6-AE26-85CECFA72AB0}"/>
              </a:ext>
            </a:extLst>
          </p:cNvPr>
          <p:cNvSpPr txBox="1"/>
          <p:nvPr/>
        </p:nvSpPr>
        <p:spPr>
          <a:xfrm>
            <a:off x="3850807" y="1004827"/>
            <a:ext cx="7979386" cy="5328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Bef>
                <a:spcPts val="300"/>
              </a:spcBef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ГИДРОИНГЕО</a:t>
            </a:r>
            <a:r>
              <a:rPr lang="uz-Latn-U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институт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ида бизнес совғ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аларини бериш ва олиш, бизнес тадбирларида иштирок этиш ва ташкил этиш, вакиллик харажатларини амалга ошириш </a:t>
            </a:r>
            <a:r>
              <a:rPr lang="uz-Latn-U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нинг «</a:t>
            </a:r>
            <a:r>
              <a:rPr lang="uz-Cyrl-U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Коррупцияга қарши кураш сиёсати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»да белгиланган тамойил ва талабларига мувофиқ бўлиши лозим.</a:t>
            </a:r>
          </a:p>
          <a:p>
            <a:pPr indent="450215" algn="just">
              <a:lnSpc>
                <a:spcPct val="115000"/>
              </a:lnSpc>
              <a:spcBef>
                <a:spcPts val="300"/>
              </a:spcBef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 сиёсат </a:t>
            </a:r>
            <a:r>
              <a:rPr lang="uz-Latn-U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нинг ички меъёрий ҳужжати бўлиб, у совғаларини тақдим этиш ва олиш, бизнес тадбирларида иштирок этиш ва ташкил этиш, шунингдек, вакиллик харажатларини амалга ошириш ва </a:t>
            </a:r>
            <a:r>
              <a:rPr lang="uz-Latn-U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даги бизнес меҳмондўстлик белгиларини қабул қилиш бўйича асосий тушунчаларни, тамойилларни ва тартибларни белгилайди.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907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374657-3BF6-4EFA-ACE6-D93C2CCEA9AC}"/>
              </a:ext>
            </a:extLst>
          </p:cNvPr>
          <p:cNvSpPr txBox="1"/>
          <p:nvPr/>
        </p:nvSpPr>
        <p:spPr>
          <a:xfrm>
            <a:off x="2548329" y="336358"/>
            <a:ext cx="9488773" cy="6185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Bef>
                <a:spcPts val="300"/>
              </a:spcBef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Ушбу сиёсатнинг мақсадлари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ходимларнинг совғалар бериш ва қабул қилиш, бизнес тадбирларида иштирок этиш ва ташкил этиш, шунингдек, вакиллик харажатларини амалга ошириш ва Ўзбекистон Республикаси қонунчилиги, коррупцияга қарши сиёсат ва </a:t>
            </a:r>
            <a:r>
              <a:rPr lang="uz-Latn-U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нинг бошқа ички </a:t>
            </a:r>
            <a:r>
              <a:rPr lang="uz-Cyrl-U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меъёрий ҳужжатлари талабларига мувофиқлигини таъминлаш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ходимларининг совғаларни бериш ва қабул қилиш, бизнес тадбирларида иштирок этиш ва ташкил этиш, шунингдек, расмий вазифаларни бажариш вақтида вакиллик харажатларини амалга ошириш ва бизнес меҳмондўстлигини қабул қилиш бўйича </a:t>
            </a:r>
            <a:r>
              <a:rPr lang="uz-Cyrl-U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ягона тартибни аниқлаш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совғалар бериш ва қабул қилишда </a:t>
            </a:r>
            <a:r>
              <a:rPr lang="uz-Cyrl-U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ходимларнинг манфаатлар тўқнашувига эга бўлиш эҳтимолини минималлаштириш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совғалар бериш ва қабул қилиш, бизнес тадбирларни ташкил этиш ва иштирок этиш, шунингдек вакиллик харажатлари ва меҳмондўстлик иши белгилари </a:t>
            </a:r>
            <a:r>
              <a:rPr lang="uz-Cyrl-U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таъминлаш назорати</a:t>
            </a:r>
            <a:r>
              <a:rPr lang="uz-Cyrl-U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расивая женщина счастливо улыбается и мечтает или сомневается. дротик диана концепция">
            <a:extLst>
              <a:ext uri="{FF2B5EF4-FFF2-40B4-BE49-F238E27FC236}">
                <a16:creationId xmlns:a16="http://schemas.microsoft.com/office/drawing/2014/main" id="{1976A40E-E927-4266-B295-42045610C2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3" r="15174"/>
          <a:stretch/>
        </p:blipFill>
        <p:spPr bwMode="auto">
          <a:xfrm>
            <a:off x="0" y="1074455"/>
            <a:ext cx="2548328" cy="251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Сладкий подарок руководителю/директору – купить по лучшей цене |  HoneyForYou - магазин натурального меда и сладких подарков">
            <a:extLst>
              <a:ext uri="{FF2B5EF4-FFF2-40B4-BE49-F238E27FC236}">
                <a16:creationId xmlns:a16="http://schemas.microsoft.com/office/drawing/2014/main" id="{4E41F300-BAFC-40F0-9CFD-0C82744DC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6632"/>
            <a:ext cx="2548328" cy="294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678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D999C9-002F-44C9-9343-08712BA9B10E}"/>
              </a:ext>
            </a:extLst>
          </p:cNvPr>
          <p:cNvSpPr txBox="1"/>
          <p:nvPr/>
        </p:nvSpPr>
        <p:spPr>
          <a:xfrm>
            <a:off x="328863" y="568090"/>
            <a:ext cx="11534273" cy="6052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Атамалар ва қисқартмаларнинг та</a:t>
            </a:r>
            <a:r>
              <a:rPr lang="uz-Cyrl-U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ърифлари</a:t>
            </a:r>
            <a:endParaRPr lang="uz-Cyrl-UZ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Бренд бизнес совғ</a:t>
            </a:r>
            <a:r>
              <a:rPr lang="uz-Cyrl-U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алари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z-Latn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нинг номи ва/ёки логотипи билан брендли маҳсулотлар (масалан, блокнотлар, қалам ёки календарлар ва бошқалар). Шу билан бирга, берувчининг рамзий ва/ёки логотипи совғ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адан ажралмас бўлиши ва бундай совғани одатий кўрсатиш/ишлатиш пайтида аниқ кўринадиган жойга жойлаштирилиши керак. </a:t>
            </a: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 совғ</a:t>
            </a:r>
            <a:r>
              <a:rPr lang="uz-Cyrl-U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контрагентга ва/ёки бошқа учинчи шахсга </a:t>
            </a:r>
            <a:r>
              <a:rPr lang="uz-Latn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номидан ва/ёки ҳисобидан </a:t>
            </a:r>
            <a:r>
              <a:rPr lang="uz-Latn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ходими томонидан тақдим этилган ҳар қандай совғ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а, шунингдек, </a:t>
            </a:r>
            <a:r>
              <a:rPr lang="uz-Latn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ёки унинг ходими контрагент  ва бошқа учинчи шахслар томонидан қабул қилинадиган совға.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 тадбирлар 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</a:t>
            </a:r>
            <a:r>
              <a:rPr lang="uz-Latn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иш фаолияти доирасидаги тадбирлар (</a:t>
            </a:r>
            <a:r>
              <a:rPr lang="uz-Cyrl-UZ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делегациялар қабул қилиш, учрашувлар, давра суҳбатлари, форумлар, конференциялар, ва ҳ.к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 ва шунга ў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хшаш тадбирлар.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Кў</a:t>
            </a:r>
            <a:r>
              <a:rPr lang="uz-Cyrl-U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нгилочар тадбирлар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z-Latn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нинг иш фаолияти доирасидаги оммавий (шу жумладан: маданий, спорт ва бошқа) тадбирлар.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Bef>
                <a:spcPts val="300"/>
              </a:spcBef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 меҳмондў</a:t>
            </a:r>
            <a:r>
              <a:rPr lang="uz-Cyrl-U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стлик белгилари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фаолиятни олиб боришда ёки ходимларнинг манфаатлари учун ҳамкорликни қўлланилиши мақсадида учинчи шахслар харажатлари, жумладан: учрашувлар, нонушта, тушлик, кечки овқатланиш, кофе-брейк ва музокаралар, транспорт харажатлари ва бошқалар.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405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A0888A-7418-4BF9-BE4F-15D3353EDF06}"/>
              </a:ext>
            </a:extLst>
          </p:cNvPr>
          <p:cNvSpPr txBox="1"/>
          <p:nvPr/>
        </p:nvSpPr>
        <p:spPr>
          <a:xfrm>
            <a:off x="425115" y="942022"/>
            <a:ext cx="11341769" cy="5915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z-Cyrl-UZ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Атамалар ва қисқартмаларнинг та</a:t>
            </a:r>
            <a:r>
              <a:rPr lang="uz-Cyrl-U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ърифлари</a:t>
            </a:r>
          </a:p>
          <a:p>
            <a:pPr algn="ctr"/>
            <a:endParaRPr lang="uz-Cyrl-UZ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Манфаатлар тў</a:t>
            </a:r>
            <a:r>
              <a:rPr lang="uz-Cyrl-U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қнашуви 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бу ходимнинг шахсий (бевосита ёки билвосита) манфаатдорлик шахснинг мансаб ёки хизмат мажбуриятларини лозим даражада бажаришига та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ъсир кўрсатаётган ёхуд таъсир кўрсатиши мумкин бўлган ҳамда шахсий манфаатдорлик билан </a:t>
            </a:r>
            <a:r>
              <a:rPr lang="uz-Latn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нинг ҳуқуқлари ва қонуний манфаатлари ўртасида қарама-қаршилик юзага келаётган ёки юзага келиши мумкин бўлган вазият.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Шахсий манфаат 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ходимнинг ва/ёки унинг яқин қариндошларининг пул, бошқа мол-мулк, шу жумладан мулкий ҳуқуқлар, мулкка оид хизматлар, бажарилган иш натижалари ёки унинг ва/ёки яқин қариндошлари томонидан бошқа имтиёзлар (афзалликлар) олиш имконияти билан боғ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лиқ қизиқиши.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Ноқонуний фойда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пул ёки бошқа мол-мулк ёки мулкий ҳуқуқлар, имтиёзлар, хизматлар, номоддий активлар, ва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ъда қилинган, таклиф қилинган, тақдим этилган ёки қонуний асосларсиз олинган бошқа моддий ёки номоддий фойда.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Вакиллик харажатлари 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вакилларнинг (иштирокчиларнинг) расмий қабули (нонушта, тушлик ёки шунга ў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хшаш тадбир), уларни ташиш, музокаралар чоғида буфет хизмати кўрсатиш, </a:t>
            </a:r>
            <a:r>
              <a:rPr lang="uz-Latn-U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ходимлари ҳисобида бўлмаган таржимонлар хизматлари учун тўловлар билан боғлиқ харажатлар.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z-Cyrl-UZ" b="1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372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00EC2-5C44-44E3-B15F-03D205C78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292"/>
            <a:ext cx="10515600" cy="60923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Иш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юзасидан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совғалар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меҳмондўстлик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белгиларини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қабул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қилиш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C6EE22-783A-4262-83AA-5F11B4C12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371" y="639216"/>
            <a:ext cx="11797258" cy="600977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Барча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ходимларига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ўз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мажбуриятларини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бажариш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боғлиқ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ҳолда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жисмоний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юридик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шахслардан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бирон-бир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моддий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қимматга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бўлган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мол-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мулк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ходимга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беғараз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кўрсатилган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жараёнида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меҳмондўстликнинг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белгилари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қарз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кафолатлар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кафилликлар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мукофотлар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шаклида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рағбатлантириш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воситаларини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нақд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пул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маблағлари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уларнинг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квиваленти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қимматли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қоғозлар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кўринишида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моддий</a:t>
            </a:r>
            <a:r>
              <a:rPr lang="ru-RU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ёрдам</a:t>
            </a:r>
            <a:r>
              <a:rPr lang="ru-RU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ru-RU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ru-RU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таъқиқланади</a:t>
            </a:r>
            <a:r>
              <a:rPr lang="ru-RU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Респ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ублика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ҳудудидан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ташқарида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сафарлари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халқаро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расмий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тадбирлар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Ўз.Респ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ҳудудида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ўтказиладиган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халқаро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расмий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тадбирларда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мумкин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Бунда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қуйидаги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талабларга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жавоб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лозим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Ўз.Респ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қонунчилик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ҳужжатлари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ички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меъёрий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ҳужжатлари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ҳамда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ушбу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Низом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талабларига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мувофиқ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фуқаролик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хизматчиси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томонидан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очиқ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ошкора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қилиниши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обрўсига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нуфузига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путур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тказмаслиги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совғанинг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қиймати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базавий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ҳисоблаш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миқдорининг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бараваригача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ru-RU" sz="2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(4 х </a:t>
            </a:r>
            <a:r>
              <a:rPr lang="ru-RU" sz="260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375.000 = 1.500.000 </a:t>
            </a:r>
            <a:r>
              <a:rPr lang="ru-RU" sz="2600" b="0" i="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сўмга</a:t>
            </a:r>
            <a:r>
              <a:rPr lang="ru-RU" sz="2600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берувчи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томонидан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аниқ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халқаро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расмий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тадбирлар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муносабати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ихтиёрий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тақдим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тилган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МТ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коррупциявий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хавф-хатарларнинг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келиб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чиқишига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сабаб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бўлмаслиги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хусусан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фуқаролик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хизматчисининг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фаолиятида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холис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қарор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қилишига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таъсир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кўрсатадиган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мажбуриятни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юзага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келтирмаслиги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 descr="нарисованные подарки на прозрачном фоне 27 фото">
            <a:extLst>
              <a:ext uri="{FF2B5EF4-FFF2-40B4-BE49-F238E27FC236}">
                <a16:creationId xmlns:a16="http://schemas.microsoft.com/office/drawing/2014/main" id="{90028D2F-FD7B-475B-9A36-65D23B0E0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41" y="2821215"/>
            <a:ext cx="1031773" cy="95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68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EA2FAB-B343-44CD-9E87-EA3DE16FA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877" y="336615"/>
            <a:ext cx="10694259" cy="641579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Бундай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совғаларни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беришда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қуйидаги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талабларга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риоя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лозим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совғалар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камида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нафар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ходимлар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иштирокида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берилиши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жараёни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табрик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нутқи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сабаб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бўлган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воқеа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ўзининг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аниқ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ифодасини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топган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бўлиши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совғанинг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умумий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қиймати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барча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солиқлар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йиғимларни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ҳисобга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олган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ҳолда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меҳнатга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ҳақ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тўлашнинг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бараваридан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ошмаслиги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(4 х 1 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155 000=4 620 000 сум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;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2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сарфлайдиган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харажат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суммаси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ҳолатда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1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базавий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ҳисоблаш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миқдори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375 000 сум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дан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ошмаслиги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керак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2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Шубҳалар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пайдо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бўлмаслиги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учун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органлари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ташкилотлари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ходимлари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шериклар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контрагентлар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жисмоний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юридик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шахслардан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қандай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байрам 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9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туғилган</a:t>
            </a:r>
            <a:r>
              <a:rPr lang="ru-RU" sz="29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кун, </a:t>
            </a:r>
            <a:r>
              <a:rPr lang="ru-RU" sz="29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фарзанд</a:t>
            </a:r>
            <a:r>
              <a:rPr lang="ru-RU" sz="29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туғилиши</a:t>
            </a:r>
            <a:r>
              <a:rPr lang="ru-RU" sz="29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“</a:t>
            </a:r>
            <a:r>
              <a:rPr lang="ru-RU" sz="29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Халқаро</a:t>
            </a:r>
            <a:r>
              <a:rPr lang="ru-RU" sz="29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хотин-қизлар</a:t>
            </a:r>
            <a:r>
              <a:rPr lang="ru-RU" sz="29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куни</a:t>
            </a:r>
            <a:r>
              <a:rPr lang="ru-RU" sz="29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29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ҳ.к</a:t>
            </a:r>
            <a:r>
              <a:rPr lang="ru-RU" sz="29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боғлиқ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ҳолда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олинадиган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совғалар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моддий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бойликларни</a:t>
            </a:r>
            <a:r>
              <a:rPr lang="ru-RU" sz="2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олиш</a:t>
            </a:r>
            <a:r>
              <a:rPr lang="ru-RU" sz="29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таъқиқланади</a:t>
            </a:r>
            <a:r>
              <a:rPr lang="ru-RU" sz="29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номидан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халқаро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конференцияларда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симпозиумларда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ишбилармонлик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оид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йиғилишларда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совғалар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бериш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Директор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ёки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унинг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ўринбосарларининг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буйруғи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амалга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оширилади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Совғани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қабул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қилишнинг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қонунийлиги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тўғрисида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шубҳа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туғилган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қандай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тизимости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ташкилотлари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Коррупцияга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қарши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ички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назорат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бўлимига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маслаҳат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сўраб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мурожаат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қилиши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лозим</a:t>
            </a:r>
            <a:r>
              <a:rPr lang="ru-RU" sz="2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Самые лучшие подарки девушек и девочек / Подборки товаров / iXBT Live">
            <a:extLst>
              <a:ext uri="{FF2B5EF4-FFF2-40B4-BE49-F238E27FC236}">
                <a16:creationId xmlns:a16="http://schemas.microsoft.com/office/drawing/2014/main" id="{796113B2-DE7D-4C7B-8303-F06E23AA2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5516" y="1570599"/>
            <a:ext cx="1114697" cy="58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Оригинальные подарки для детей на праздник в Нижнем Новгороде – Идеи и  подарочные наборы">
            <a:extLst>
              <a:ext uri="{FF2B5EF4-FFF2-40B4-BE49-F238E27FC236}">
                <a16:creationId xmlns:a16="http://schemas.microsoft.com/office/drawing/2014/main" id="{7EE7071F-42A9-4C14-AAC4-1C6F1ADCA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606" y="2450818"/>
            <a:ext cx="985212" cy="84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Дорогие подарки в семью – первый признак мошенничества - Сімейний адвокат">
            <a:extLst>
              <a:ext uri="{FF2B5EF4-FFF2-40B4-BE49-F238E27FC236}">
                <a16:creationId xmlns:a16="http://schemas.microsoft.com/office/drawing/2014/main" id="{35EDCA23-22FD-43D6-9BF4-E65A70799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887" y="3544510"/>
            <a:ext cx="1375954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Этикет дарения бизнес-подарков | Компания «Сиди Мейк»">
            <a:extLst>
              <a:ext uri="{FF2B5EF4-FFF2-40B4-BE49-F238E27FC236}">
                <a16:creationId xmlns:a16="http://schemas.microsoft.com/office/drawing/2014/main" id="{9F8A002C-25FB-4DB5-9E1A-078845BA5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5516" y="4628532"/>
            <a:ext cx="1124607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Подарки автомобилистам: более 30 лучших идей.">
            <a:extLst>
              <a:ext uri="{FF2B5EF4-FFF2-40B4-BE49-F238E27FC236}">
                <a16:creationId xmlns:a16="http://schemas.microsoft.com/office/drawing/2014/main" id="{28F9BF6C-86EE-41E9-B1BD-B43E2C1D7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6980" y="635135"/>
            <a:ext cx="1092715" cy="81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Скачать картинки Вопросительный знак, стоковые фото Вопросительный знак в  хорошем качестве | Depositphotos">
            <a:extLst>
              <a:ext uri="{FF2B5EF4-FFF2-40B4-BE49-F238E27FC236}">
                <a16:creationId xmlns:a16="http://schemas.microsoft.com/office/drawing/2014/main" id="{E373B5D0-E9AD-4B28-8831-8B9EE5ACA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868" y="5576598"/>
            <a:ext cx="818607" cy="104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105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6DDD9FD-CA49-4117-84D8-78B79E9DA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56" y="178008"/>
            <a:ext cx="11752288" cy="650198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ходимига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тақдим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тилган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тез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яроқсиз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ҳолга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келувчи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маҳсулотлар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табиий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гулдаста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ширинликлар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ҳ.к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шунингдек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</a:t>
            </a:r>
            <a:r>
              <a:rPr lang="uz-Cyrl-UZ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елария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тўпламлари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тақвим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буклет,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пластмассали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ручка,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кундалик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блокнот)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сифатида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расмийлаштирилмайди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ҳамда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ушбу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совғалар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ходим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томонидан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ўз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хоҳишига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кўра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тасарруф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тилади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барча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ходимлари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томонидан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делегациялари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таркибида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расмий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тадбирларда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жумладан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хорижда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олинган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юқоридаги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талаблардан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биронтасига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номувофиқ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бўлса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қандай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совғалар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суммасидан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қатъи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мулкига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ўрнатилган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тартибда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ўтказилади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Институтнинг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барча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ходимларига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уларнинг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боғлиқ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байрамлар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туғилган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кун,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боланинг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туғилиши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“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Халқаро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хотин-қизлар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куни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Мустақиллик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куни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)да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берилган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хизмат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мажбуриятларини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бажариши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боғлиқ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бўлмаган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совғалар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ходимнинг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шахси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боғлиқ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совғалар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деб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олинади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Шунингдек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мусобақалар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танловларда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ришган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ютуқлари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давлат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байрамлари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нишонланадиган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саналар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ҳамда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бошқа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расмий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тадбирлар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муносабати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мукофотлаш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натижасида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олинган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совғалар</a:t>
            </a:r>
            <a:r>
              <a:rPr lang="ru-RU" sz="20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мустасно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8" name="Picture 4" descr="Набор подарочный «Дейзи»: блокнот, календарь, ручка, крафт - купить с  логотипом на заказ в Москве и СПб | Иллан Гифтс">
            <a:extLst>
              <a:ext uri="{FF2B5EF4-FFF2-40B4-BE49-F238E27FC236}">
                <a16:creationId xmlns:a16="http://schemas.microsoft.com/office/drawing/2014/main" id="{D45E283E-ABE2-4472-A7B4-3C76DC820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487" y="1665925"/>
            <a:ext cx="1480734" cy="139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Набор в подарочной коробке: ежедневник А5+, блокнот, ручка ...">
            <a:extLst>
              <a:ext uri="{FF2B5EF4-FFF2-40B4-BE49-F238E27FC236}">
                <a16:creationId xmlns:a16="http://schemas.microsoft.com/office/drawing/2014/main" id="{B88D06D6-21E8-40AC-BE92-A45AECDF1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522" y="1618661"/>
            <a:ext cx="1581170" cy="148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Ручка Подарок Блокнот - Бесплатное фото на Pixabay">
            <a:extLst>
              <a:ext uri="{FF2B5EF4-FFF2-40B4-BE49-F238E27FC236}">
                <a16:creationId xmlns:a16="http://schemas.microsoft.com/office/drawing/2014/main" id="{64157435-E148-479C-B300-224D828FC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367" y="1618661"/>
            <a:ext cx="1581171" cy="139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онфеты Roshen Assortment Elegant, 145 г купить по низким ценам в  интернет-магазине Uzum (200529)">
            <a:extLst>
              <a:ext uri="{FF2B5EF4-FFF2-40B4-BE49-F238E27FC236}">
                <a16:creationId xmlns:a16="http://schemas.microsoft.com/office/drawing/2014/main" id="{54E4501D-DAF2-40C1-8B4A-03FE5BF1C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84" y="1662928"/>
            <a:ext cx="1719116" cy="144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Букет &quot;Роскошный&quot;">
            <a:extLst>
              <a:ext uri="{FF2B5EF4-FFF2-40B4-BE49-F238E27FC236}">
                <a16:creationId xmlns:a16="http://schemas.microsoft.com/office/drawing/2014/main" id="{3AA2E61C-1799-485D-86C2-4EB769DC1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317" y="1662928"/>
            <a:ext cx="1393632" cy="139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133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9381C3-A2B0-45A3-A62E-8DB05B928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675" y="304800"/>
            <a:ext cx="11097126" cy="6240379"/>
          </a:xfrm>
        </p:spPr>
        <p:txBody>
          <a:bodyPr>
            <a:normAutofit fontScale="85000" lnSpcReduction="20000"/>
          </a:bodyPr>
          <a:lstStyle/>
          <a:p>
            <a:pPr indent="0" algn="ctr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овғ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беришда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асосий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талаблар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чекловлар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Latn-U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</a:t>
            </a: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бизнес </a:t>
            </a:r>
            <a:r>
              <a:rPr lang="ru-RU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</a:t>
            </a:r>
            <a:r>
              <a:rPr lang="ru-RU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uz-Cyrl-U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нинг</a:t>
            </a: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қуйидаги</a:t>
            </a: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тур</a:t>
            </a:r>
            <a:r>
              <a:rPr lang="uz-Cyrl-U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ларини беришга рухсат этилади</a:t>
            </a: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z-Cyrl-U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брендли</a:t>
            </a:r>
            <a:r>
              <a:rPr lang="ru-RU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бизнес </a:t>
            </a:r>
            <a:r>
              <a:rPr lang="ru-RU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</a:t>
            </a:r>
            <a:r>
              <a:rPr lang="ru-RU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бошқа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асосли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 </a:t>
            </a:r>
            <a:r>
              <a:rPr lang="ru-RU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совғ</a:t>
            </a:r>
            <a:r>
              <a:rPr lang="ru-RU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endParaRPr lang="uz-Cyrl-UZ" sz="22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Контрагентга, ҳамкорга ягона тадбир муносабати билан </a:t>
            </a:r>
            <a:r>
              <a:rPr lang="uz-Latn-U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номидан тақдим қилинган бизнес-совға қуйидаги қийматдан ошмаслиги керак</a:t>
            </a:r>
            <a:r>
              <a:rPr lang="uz-Cyrl-U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Контрагентнинг юқори бошқаруви раҳбарлари учун меҳнатга ҳақ тў</a:t>
            </a:r>
            <a:r>
              <a:rPr lang="uz-Cyrl-U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лашнинг энг кам миқдорининг 5 (беш) баравари миқдоридан;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Контрагентнинг юқори бошқарувига бевосита бўйсунувчи бўлим бошлиқлари учун меҳнатга ҳақ тўлашнинг энг кам миқдорининг 3 (уч) баравари миқдоридан;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Контрагентнинг бошқа ходимлари учун меҳнатга ҳақ тўлашнинг энг кам миқдорининг кўпи билан 2 (икки) баравари миқдоридан</a:t>
            </a:r>
            <a:r>
              <a:rPr lang="uz-Cyrl-UZ" sz="2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Белгиланган чегаралардан ошиб кетишига йў</a:t>
            </a:r>
            <a:r>
              <a:rPr lang="uz-Cyrl-U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 қўйилмайди.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040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endParaRPr lang="uz-Cyrl-UZ" sz="2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040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 совғ</a:t>
            </a:r>
            <a:r>
              <a:rPr lang="uz-Cyrl-UZ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аларини сотиб олиш тартиби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040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Брендли бизнес совғ</a:t>
            </a:r>
            <a:r>
              <a:rPr lang="uz-Cyrl-U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аларини сотиб олиш </a:t>
            </a:r>
            <a:r>
              <a:rPr lang="uz-Latn-U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нинг Ишларни бошқариш бўлими томонидан марказлаштирилган ҳолда амалга оширилади.</a:t>
            </a:r>
          </a:p>
          <a:p>
            <a:pPr marL="230400" indent="0" algn="just">
              <a:lnSpc>
                <a:spcPct val="120000"/>
              </a:lnSpc>
              <a:spcBef>
                <a:spcPts val="0"/>
              </a:spcBef>
              <a:buNone/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uz-Cyrl-U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Бизнес совғаларини марказлашган ҳолда сотиб олиш </a:t>
            </a:r>
            <a:r>
              <a:rPr lang="uz-Latn-U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</a:t>
            </a:r>
            <a:r>
              <a:rPr lang="uz-Cyrl-U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нинг харидлар соҳасидаги ички меъёрий ҳужжатларига мувофиқ ва тегишли харажатлар учун тасдиқланган йиллик бюджет доирасида амалга оширилади.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8690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2103</Words>
  <Application>Microsoft Office PowerPoint</Application>
  <PresentationFormat>Широкоэкранный</PresentationFormat>
  <Paragraphs>104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Иш юзасидан совғалар ва меҳмондўстлик белгиларини қабул қилиш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Коррупциявий ҳаракатларга доир хабарлар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Botir</cp:lastModifiedBy>
  <cp:revision>4</cp:revision>
  <dcterms:created xsi:type="dcterms:W3CDTF">2025-05-08T04:01:43Z</dcterms:created>
  <dcterms:modified xsi:type="dcterms:W3CDTF">2025-05-16T04:42:27Z</dcterms:modified>
</cp:coreProperties>
</file>